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/>
    <p:restoredTop sz="94694"/>
  </p:normalViewPr>
  <p:slideViewPr>
    <p:cSldViewPr>
      <p:cViewPr varScale="1">
        <p:scale>
          <a:sx n="132" d="100"/>
          <a:sy n="132" d="100"/>
        </p:scale>
        <p:origin x="158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405-9649-8A35-50F900816B5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6405-9649-8A35-50F900816B5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6405-9649-8A35-50F900816B5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6405-9649-8A35-50F900816B5A}"/>
              </c:ext>
            </c:extLst>
          </c:dPt>
          <c:cat>
            <c:strRef>
              <c:f>Sheet1!$A$2:$A$6</c:f>
              <c:strCache>
                <c:ptCount val="5"/>
                <c:pt idx="0">
                  <c:v>Caws a thomato</c:v>
                </c:pt>
                <c:pt idx="1">
                  <c:v>Rhosmari ac olewydd</c:v>
                </c:pt>
                <c:pt idx="2">
                  <c:v>Pupur coch a nionyn</c:v>
                </c:pt>
                <c:pt idx="3">
                  <c:v>Chilli a leim</c:v>
                </c:pt>
                <c:pt idx="4">
                  <c:v>Caws a nionyn coch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05-9649-8A35-50F900816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766848"/>
        <c:axId val="272768384"/>
      </c:barChart>
      <c:catAx>
        <c:axId val="27276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2768384"/>
        <c:crosses val="autoZero"/>
        <c:auto val="1"/>
        <c:lblAlgn val="ctr"/>
        <c:lblOffset val="100"/>
        <c:noMultiLvlLbl val="0"/>
      </c:catAx>
      <c:valAx>
        <c:axId val="27276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276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Nifer y cyfranogwyr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Bara gwastad</c:v>
                </c:pt>
                <c:pt idx="1">
                  <c:v>Quiche</c:v>
                </c:pt>
                <c:pt idx="2">
                  <c:v>Frittata</c:v>
                </c:pt>
                <c:pt idx="3">
                  <c:v>Cawl</c:v>
                </c:pt>
                <c:pt idx="4">
                  <c:v>Pizza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F-6A49-8604-E511A0681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1776"/>
        <c:axId val="1853696"/>
      </c:barChart>
      <c:catAx>
        <c:axId val="1851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cy-GB" noProof="0"/>
                </a:pPr>
                <a:r>
                  <a:rPr lang="cy-GB" noProof="0" dirty="0"/>
                  <a:t>Cynnyrch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853696"/>
        <c:crosses val="autoZero"/>
        <c:auto val="1"/>
        <c:lblAlgn val="ctr"/>
        <c:lblOffset val="100"/>
        <c:noMultiLvlLbl val="0"/>
      </c:catAx>
      <c:valAx>
        <c:axId val="18536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cy-GB" noProof="0"/>
                </a:pPr>
                <a:r>
                  <a:rPr lang="cy-GB" noProof="0" dirty="0"/>
                  <a:t>Nifer y cyfranogwyr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51776"/>
        <c:crosses val="autoZero"/>
        <c:crossBetween val="between"/>
      </c:valAx>
      <c:spPr>
        <a:ln>
          <a:solidFill>
            <a:srgbClr val="4F81BD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495300" indent="-4508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5229200"/>
            <a:ext cx="8784976" cy="1080120"/>
          </a:xfrm>
        </p:spPr>
        <p:txBody>
          <a:bodyPr>
            <a:noAutofit/>
          </a:bodyPr>
          <a:lstStyle/>
          <a:p>
            <a:r>
              <a:rPr lang="cy-GB" sz="3600" dirty="0"/>
              <a:t>Cam 5: Ymchwilio i ddewisiadau defnyddwyr</a:t>
            </a:r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F2C-0C2E-9044-AC56-87F08B5A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200" dirty="0"/>
              <a:t>Tasg 4: Dod i benderfyniad terfynol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32E1A-BB7C-4C4F-89FB-C71987BA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20882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y-GB" sz="2200" dirty="0"/>
              <a:t>Trafodwch eich canlyniadau â’ch grŵp gan ddod i benderfyniad terfynol am y cynnyrch bwyd amser cinio iach y byddwch chi’n ei gynhyrchu.</a:t>
            </a:r>
            <a:endParaRPr lang="en-GB" sz="2200" dirty="0"/>
          </a:p>
          <a:p>
            <a:pPr>
              <a:spcBef>
                <a:spcPts val="1200"/>
              </a:spcBef>
            </a:pPr>
            <a:r>
              <a:rPr lang="cy-GB" sz="2200" dirty="0">
                <a:solidFill>
                  <a:srgbClr val="E85803"/>
                </a:solidFill>
              </a:rPr>
              <a:t>Efallai y byddwch yn dewis y cynnyrch mwyaf poblogaidd o’ch ymchwil y farchnad neu efallai yr hoffech apelio at grŵp penodol o gyfranogwyr (gelwir hyn yn </a:t>
            </a:r>
            <a:r>
              <a:rPr lang="cy-GB" sz="2200" b="1" dirty="0">
                <a:solidFill>
                  <a:srgbClr val="E85803"/>
                </a:solidFill>
              </a:rPr>
              <a:t>farchnad arbenigol</a:t>
            </a:r>
            <a:r>
              <a:rPr lang="cy-GB" sz="2200" dirty="0">
                <a:solidFill>
                  <a:srgbClr val="E85803"/>
                </a:solidFill>
              </a:rPr>
              <a:t>).</a:t>
            </a:r>
            <a:endParaRPr lang="en-GB" sz="2200" dirty="0">
              <a:solidFill>
                <a:srgbClr val="E8580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61B8BA-FCA2-B841-9D77-8FD87D3D3313}"/>
              </a:ext>
            </a:extLst>
          </p:cNvPr>
          <p:cNvSpPr txBox="1">
            <a:spLocks/>
          </p:cNvSpPr>
          <p:nvPr/>
        </p:nvSpPr>
        <p:spPr>
          <a:xfrm>
            <a:off x="611560" y="3861048"/>
            <a:ext cx="4824536" cy="20162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00" indent="-45085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cy-GB" sz="2200" dirty="0"/>
              <a:t>Er enghraifft, pe bai’ch canlyniadau’n dangos bod yn well gan fechgyn Blwyddyn 4 dartenni tomato, fe allech chi benderfynu gwneud y blas hwnnw a phecynnu a hysbysebu’ch cynnyrch mewn ffyrdd rydych chi’n meddwl fyddai’n apelio at fechgyn Blwyddyn 4.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53114C6-C5B8-DA4E-9BCF-9409C238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29427"/>
            <a:ext cx="3096344" cy="2019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83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8150-0E76-EA4B-B0BA-309CB968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4EC3F-E3DB-8147-8BB5-981A651D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2304256"/>
          </a:xfrm>
        </p:spPr>
        <p:txBody>
          <a:bodyPr/>
          <a:lstStyle/>
          <a:p>
            <a:pPr lvl="1"/>
            <a:r>
              <a:rPr lang="cy-GB" dirty="0"/>
              <a:t>Dylunio a chynnal arolwg</a:t>
            </a:r>
            <a:endParaRPr lang="en-GB" dirty="0"/>
          </a:p>
          <a:p>
            <a:pPr lvl="1"/>
            <a:r>
              <a:rPr lang="cy-GB" dirty="0"/>
              <a:t>Cyflwyno data mewn siart bar</a:t>
            </a:r>
            <a:endParaRPr lang="en-GB" dirty="0"/>
          </a:p>
          <a:p>
            <a:r>
              <a:rPr lang="cy-GB" dirty="0"/>
              <a:t>Caiff ymchwil y farchnad ei ddefnyddio gan fusnesau aeddfed i’w helpu i ddarganfod beth sydd ei angen ar eu cwsmeriaid a beth maen nhw’n ei hoffi.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52505-AA09-9F4D-88B2-E42FECF227AE}"/>
              </a:ext>
            </a:extLst>
          </p:cNvPr>
          <p:cNvSpPr txBox="1"/>
          <p:nvPr/>
        </p:nvSpPr>
        <p:spPr>
          <a:xfrm>
            <a:off x="611560" y="3861048"/>
            <a:ext cx="468052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cy-GB" sz="2400" dirty="0"/>
              <a:t>Gallwn ei ddefnyddio i ddarganfod pa flas o darten neu ddiod brecwast fyddai’n well gan ein cwsmeriaid.</a:t>
            </a:r>
            <a:endParaRPr lang="en-GB" sz="2400" dirty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cy-GB" sz="2400" dirty="0">
                <a:solidFill>
                  <a:srgbClr val="E85803"/>
                </a:solidFill>
              </a:rPr>
              <a:t>Pam ydych chi’n meddwl bod angen y wybodaeth hon arnom?</a:t>
            </a:r>
            <a:r>
              <a:rPr lang="en-GB" sz="2400" dirty="0">
                <a:solidFill>
                  <a:srgbClr val="E85803"/>
                </a:solidFill>
              </a:rPr>
              <a:t> </a:t>
            </a:r>
            <a:endParaRPr lang="cy-GB" sz="2400" dirty="0">
              <a:solidFill>
                <a:srgbClr val="E85803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D9F7494-9EA0-0C40-9743-8C8C419F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909937" cy="19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7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5326-CDAE-7042-A5ED-8081842E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Ymchwil y farchnad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9ED2B-8E6A-4141-A042-567BFAF5A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1656184"/>
          </a:xfrm>
        </p:spPr>
        <p:txBody>
          <a:bodyPr/>
          <a:lstStyle/>
          <a:p>
            <a:r>
              <a:rPr lang="cy-GB" dirty="0"/>
              <a:t>Ar gyfer ein harolwg, mae angen i ni ofyn cwestiwn byr na ellir ond ei ateb trwy ddewis un o’r atebion posib.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Er enghraifft, pa flas o darten fyddai orau gennych chi? Tomato a phupur coch neu fadarch a phersli?</a:t>
            </a:r>
            <a:endParaRPr lang="en-GB" dirty="0">
              <a:solidFill>
                <a:srgbClr val="E8580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CF324-0C9F-A64D-9101-C103B23AFB1B}"/>
              </a:ext>
            </a:extLst>
          </p:cNvPr>
          <p:cNvSpPr txBox="1"/>
          <p:nvPr/>
        </p:nvSpPr>
        <p:spPr>
          <a:xfrm>
            <a:off x="611560" y="3429000"/>
            <a:ext cx="496855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cy-GB" sz="2400" dirty="0"/>
              <a:t>Trwy ofyn i’n cyfranogwyr ddewis yr opsiwn cynnyrch bwyd sydd orau ganddynt o’ch cynigion, byddwn yn gallu penderfynu a fydd pobl eisiau prynu ein cynnyrch ai peidio. Bydd hyn yn ein helpu i wneud penderfyniad terfynol ynghylch beth i’w wneud.</a:t>
            </a:r>
            <a:r>
              <a:rPr lang="en-GB" sz="2400" dirty="0"/>
              <a:t> </a:t>
            </a:r>
            <a:endParaRPr lang="cy-GB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1A5BEEA-A49C-E948-900B-2C76D908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168352" cy="2112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F4A6-35B0-8345-8244-B08FEB78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1: casglu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9C21-2D3B-6940-90F0-5E100D65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Ysgrifennwch eich cwestiwn ymchwil. Er enghraifft: Pa flas o darten yw’r mwyaf poblogaidd ymhlith plant ein dosbarth?</a:t>
            </a:r>
            <a:endParaRPr lang="en-GB" dirty="0"/>
          </a:p>
          <a:p>
            <a:r>
              <a:rPr lang="cy-GB" dirty="0"/>
              <a:t>Gofynnwch i gynifer o blant â phosib </a:t>
            </a:r>
            <a:br>
              <a:rPr lang="cy-GB" dirty="0"/>
            </a:br>
            <a:r>
              <a:rPr lang="cy-GB" dirty="0"/>
              <a:t>a chofnodwch eich canlyniadau </a:t>
            </a:r>
            <a:br>
              <a:rPr lang="cy-GB" dirty="0"/>
            </a:br>
            <a:r>
              <a:rPr lang="cy-GB" dirty="0"/>
              <a:t>gan ddefnyddio siart tali.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Meddyliwch am eich dysgu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ym Mlwyddyn 3: beth yw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siart tali?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E81235-3FEA-DC40-A5ED-C659236F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21021"/>
            <a:ext cx="3384376" cy="225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6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50CA-1DF1-E34D-8B92-DB6A8E34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Siartiau tali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A1D861-EABF-AA47-A1D1-CA7B78F33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95081"/>
              </p:ext>
            </p:extLst>
          </p:nvPr>
        </p:nvGraphicFramePr>
        <p:xfrm>
          <a:off x="1446804" y="1766843"/>
          <a:ext cx="6264696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baseline="0" noProof="0">
                          <a:latin typeface="+mn-lt"/>
                        </a:rPr>
                        <a:t>Blas tarten</a:t>
                      </a:r>
                      <a:endParaRPr lang="cy-GB" sz="20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Tali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Tomato a phupur coch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Sibwns a madarch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Ham a chennin syfi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Eog a berw dŵr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C755C1D1-2897-834E-857D-A7BDE3E69A44}"/>
              </a:ext>
            </a:extLst>
          </p:cNvPr>
          <p:cNvSpPr/>
          <p:nvPr/>
        </p:nvSpPr>
        <p:spPr>
          <a:xfrm>
            <a:off x="5676405" y="2776846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5252E27-D095-A943-A90F-6882786F7986}"/>
              </a:ext>
            </a:extLst>
          </p:cNvPr>
          <p:cNvSpPr/>
          <p:nvPr/>
        </p:nvSpPr>
        <p:spPr>
          <a:xfrm>
            <a:off x="5807035" y="2776845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A518857-48B9-C945-91BF-5FD1677F52C0}"/>
              </a:ext>
            </a:extLst>
          </p:cNvPr>
          <p:cNvSpPr/>
          <p:nvPr/>
        </p:nvSpPr>
        <p:spPr>
          <a:xfrm>
            <a:off x="5664530" y="2303813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D8009AB-0BAA-344E-84D5-90C533B495FA}"/>
              </a:ext>
            </a:extLst>
          </p:cNvPr>
          <p:cNvSpPr/>
          <p:nvPr/>
        </p:nvSpPr>
        <p:spPr>
          <a:xfrm>
            <a:off x="5582958" y="3250925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98B2087-BF5E-FB42-9E1E-1640220ECC3F}"/>
              </a:ext>
            </a:extLst>
          </p:cNvPr>
          <p:cNvSpPr/>
          <p:nvPr/>
        </p:nvSpPr>
        <p:spPr>
          <a:xfrm>
            <a:off x="5725460" y="3250925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BF2FDF8-85CD-BA4A-9726-9ADA7DE6C0CD}"/>
              </a:ext>
            </a:extLst>
          </p:cNvPr>
          <p:cNvSpPr/>
          <p:nvPr/>
        </p:nvSpPr>
        <p:spPr>
          <a:xfrm>
            <a:off x="5885778" y="3250924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787DEBE-22CF-5B4E-8482-C0D7E46C518C}"/>
              </a:ext>
            </a:extLst>
          </p:cNvPr>
          <p:cNvSpPr/>
          <p:nvPr/>
        </p:nvSpPr>
        <p:spPr>
          <a:xfrm>
            <a:off x="5996191" y="3250925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674331-0DF9-B843-B709-1FC5F9E61871}"/>
              </a:ext>
            </a:extLst>
          </p:cNvPr>
          <p:cNvSpPr/>
          <p:nvPr/>
        </p:nvSpPr>
        <p:spPr>
          <a:xfrm>
            <a:off x="5432537" y="3372252"/>
            <a:ext cx="795647" cy="71592"/>
          </a:xfrm>
          <a:custGeom>
            <a:avLst/>
            <a:gdLst>
              <a:gd name="connsiteX0" fmla="*/ 0 w 795647"/>
              <a:gd name="connsiteY0" fmla="*/ 71592 h 71592"/>
              <a:gd name="connsiteX1" fmla="*/ 59376 w 795647"/>
              <a:gd name="connsiteY1" fmla="*/ 59717 h 71592"/>
              <a:gd name="connsiteX2" fmla="*/ 142504 w 795647"/>
              <a:gd name="connsiteY2" fmla="*/ 35966 h 71592"/>
              <a:gd name="connsiteX3" fmla="*/ 308758 w 795647"/>
              <a:gd name="connsiteY3" fmla="*/ 24091 h 71592"/>
              <a:gd name="connsiteX4" fmla="*/ 795647 w 795647"/>
              <a:gd name="connsiteY4" fmla="*/ 340 h 7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647" h="71592">
                <a:moveTo>
                  <a:pt x="0" y="71592"/>
                </a:moveTo>
                <a:cubicBezTo>
                  <a:pt x="19792" y="67634"/>
                  <a:pt x="39795" y="64612"/>
                  <a:pt x="59376" y="59717"/>
                </a:cubicBezTo>
                <a:cubicBezTo>
                  <a:pt x="87334" y="52728"/>
                  <a:pt x="113975" y="40042"/>
                  <a:pt x="142504" y="35966"/>
                </a:cubicBezTo>
                <a:cubicBezTo>
                  <a:pt x="197505" y="28109"/>
                  <a:pt x="253362" y="28352"/>
                  <a:pt x="308758" y="24091"/>
                </a:cubicBezTo>
                <a:cubicBezTo>
                  <a:pt x="683180" y="-4711"/>
                  <a:pt x="497174" y="340"/>
                  <a:pt x="795647" y="3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xplosion 2 13">
            <a:extLst>
              <a:ext uri="{FF2B5EF4-FFF2-40B4-BE49-F238E27FC236}">
                <a16:creationId xmlns:a16="http://schemas.microsoft.com/office/drawing/2014/main" id="{15A819C5-95C8-BB4A-B505-279DBD4F1DB6}"/>
              </a:ext>
            </a:extLst>
          </p:cNvPr>
          <p:cNvSpPr/>
          <p:nvPr/>
        </p:nvSpPr>
        <p:spPr>
          <a:xfrm rot="581627">
            <a:off x="97525" y="3739772"/>
            <a:ext cx="3953900" cy="309735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208A16-3579-F948-B104-ABAFCA28CFBB}"/>
              </a:ext>
            </a:extLst>
          </p:cNvPr>
          <p:cNvSpPr txBox="1"/>
          <p:nvPr/>
        </p:nvSpPr>
        <p:spPr>
          <a:xfrm>
            <a:off x="755576" y="4725144"/>
            <a:ext cx="23762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600" dirty="0">
                <a:solidFill>
                  <a:schemeClr val="bg1"/>
                </a:solidFill>
              </a:rPr>
              <a:t>1. Lluniwch dabl gyda 2 golofn. Mae un ar gyfer eich syniadau blas tarten a’r llall ar gyfer faint o blant a bleidleisiodd drostynt.</a:t>
            </a:r>
          </a:p>
        </p:txBody>
      </p:sp>
      <p:sp>
        <p:nvSpPr>
          <p:cNvPr id="16" name="Explosion 2 15">
            <a:extLst>
              <a:ext uri="{FF2B5EF4-FFF2-40B4-BE49-F238E27FC236}">
                <a16:creationId xmlns:a16="http://schemas.microsoft.com/office/drawing/2014/main" id="{E0548CAF-F5E8-CD47-A8E8-1BFEA9D5A812}"/>
              </a:ext>
            </a:extLst>
          </p:cNvPr>
          <p:cNvSpPr/>
          <p:nvPr/>
        </p:nvSpPr>
        <p:spPr>
          <a:xfrm rot="581627">
            <a:off x="4691737" y="3614823"/>
            <a:ext cx="4202090" cy="3353226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B1B70A-5A7F-5E45-B9CC-B76DB3965872}"/>
              </a:ext>
            </a:extLst>
          </p:cNvPr>
          <p:cNvSpPr txBox="1"/>
          <p:nvPr/>
        </p:nvSpPr>
        <p:spPr>
          <a:xfrm>
            <a:off x="5364088" y="4653136"/>
            <a:ext cx="266429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600" dirty="0">
                <a:solidFill>
                  <a:schemeClr val="bg1"/>
                </a:solidFill>
              </a:rPr>
              <a:t>2. Bob tro mae rhywun yn pleidleisio dros flas, gwnewch farc tali yn y golofn tali. Ar gyfer eich pumed marc tali, tynnwch eich llinell trwy’ch </a:t>
            </a:r>
            <a:br>
              <a:rPr lang="cy-GB" sz="1600" dirty="0">
                <a:solidFill>
                  <a:schemeClr val="bg1"/>
                </a:solidFill>
              </a:rPr>
            </a:br>
            <a:r>
              <a:rPr lang="cy-GB" sz="1600" dirty="0">
                <a:solidFill>
                  <a:schemeClr val="bg1"/>
                </a:solidFill>
              </a:rPr>
              <a:t>4 marc tali cyntaf.</a:t>
            </a:r>
          </a:p>
          <a:p>
            <a:pPr algn="ctr">
              <a:lnSpc>
                <a:spcPct val="90000"/>
              </a:lnSpc>
            </a:pPr>
            <a:endParaRPr lang="cy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51CA-30E7-AF4B-85BE-588ACF9F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2: Her bar siocled!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A06E9-ED52-BE45-8EDE-576EABB0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Llenwch un o’r sgwariau ar eich blwch siocled gyda ffaith y gallwch chi ei chofio am siartiau bar o Flwyddyn 3.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Symudwch o amgylch yr ystafell a chasglu ffeithiau gan eich ffrindiau. Bob tro bydd ffrind yn rhoi ffaith i chi, rhaid i chi roi ffaith yn ôl ac yna gall y ddau ohonoch ychwanegu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eich ffeithiau newydd at eich blychau siocled.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Parhewch i gyfnewid ffeithiau gyda’ch </a:t>
            </a:r>
            <a:br>
              <a:rPr lang="cy-GB" dirty="0"/>
            </a:br>
            <a:r>
              <a:rPr lang="cy-GB" dirty="0"/>
              <a:t>cyd-ddisgyblion nes bod eich bar siocled </a:t>
            </a:r>
            <a:br>
              <a:rPr lang="cy-GB" dirty="0"/>
            </a:br>
            <a:r>
              <a:rPr lang="cy-GB" dirty="0"/>
              <a:t>yn llawn ffeithiau siart bar blasus!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EDA76-B45F-2841-AC54-948F6321F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09" t="20708" r="28371" b="19930"/>
          <a:stretch/>
        </p:blipFill>
        <p:spPr bwMode="auto">
          <a:xfrm rot="2911853">
            <a:off x="6529771" y="3323017"/>
            <a:ext cx="1481635" cy="263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7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ECB3-B00E-A44A-8D56-41FE7F69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3: Llunio siart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3E14-8156-DF43-8565-A725A254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Mae lled pob bar yn gyfartal.</a:t>
            </a:r>
            <a:endParaRPr lang="en-GB" dirty="0"/>
          </a:p>
          <a:p>
            <a:pPr lvl="1"/>
            <a:r>
              <a:rPr lang="cy-GB" dirty="0">
                <a:solidFill>
                  <a:srgbClr val="E85803"/>
                </a:solidFill>
              </a:rPr>
              <a:t>Ceir bwlch rhwng pob bar.</a:t>
            </a:r>
            <a:endParaRPr lang="en-GB" dirty="0">
              <a:solidFill>
                <a:srgbClr val="E85803"/>
              </a:solidFill>
            </a:endParaRPr>
          </a:p>
          <a:p>
            <a:pPr lvl="1"/>
            <a:r>
              <a:rPr lang="cy-GB" dirty="0"/>
              <a:t>Gellir creu bariau llorweddol neu fertigol.</a:t>
            </a:r>
            <a:endParaRPr lang="en-GB" dirty="0"/>
          </a:p>
          <a:p>
            <a:pPr lvl="1"/>
            <a:r>
              <a:rPr lang="cy-GB" dirty="0">
                <a:solidFill>
                  <a:srgbClr val="E85803"/>
                </a:solidFill>
              </a:rPr>
              <a:t>Wrth benderfynu ar raddfa, edrychwch ar y data rydych chi wedi’i gasglu i weld pa mor fawr yw’ch amrediad.</a:t>
            </a:r>
            <a:endParaRPr lang="en-GB" dirty="0">
              <a:solidFill>
                <a:srgbClr val="E85803"/>
              </a:solidFill>
            </a:endParaRPr>
          </a:p>
          <a:p>
            <a:pPr lvl="1"/>
            <a:r>
              <a:rPr lang="cy-GB" dirty="0"/>
              <a:t>Dylai eich graddfa gynyddu’n rheolaidd.</a:t>
            </a:r>
            <a:endParaRPr lang="en-GB" dirty="0"/>
          </a:p>
          <a:p>
            <a:pPr lvl="1"/>
            <a:r>
              <a:rPr lang="cy-GB" dirty="0">
                <a:solidFill>
                  <a:srgbClr val="E85803"/>
                </a:solidFill>
              </a:rPr>
              <a:t>Cofiwch ddefnyddio pren mesur!</a:t>
            </a:r>
            <a:endParaRPr lang="en-GB" dirty="0">
              <a:solidFill>
                <a:srgbClr val="E85803"/>
              </a:solidFill>
            </a:endParaRPr>
          </a:p>
          <a:p>
            <a:pPr lvl="1"/>
            <a:r>
              <a:rPr lang="cy-GB" dirty="0"/>
              <a:t>Defnyddir siart bar i arddangos data arwahanol.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6315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EA13-4CBF-9040-8929-9BCEC216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3000" dirty="0"/>
              <a:t>Pa deitl y dylem ei roi i’r siart bar hon?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C0BE000-C891-D544-8417-44C563127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41190"/>
              </p:ext>
            </p:extLst>
          </p:nvPr>
        </p:nvGraphicFramePr>
        <p:xfrm>
          <a:off x="1608823" y="1896121"/>
          <a:ext cx="5940660" cy="330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53C727-843A-2549-9AD1-CC2E3ED01938}"/>
              </a:ext>
            </a:extLst>
          </p:cNvPr>
          <p:cNvCxnSpPr>
            <a:cxnSpLocks/>
          </p:cNvCxnSpPr>
          <p:nvPr/>
        </p:nvCxnSpPr>
        <p:spPr>
          <a:xfrm flipV="1">
            <a:off x="1547664" y="4149080"/>
            <a:ext cx="288032" cy="136815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2CD4AD-15DF-564F-8245-8BA537AC4724}"/>
              </a:ext>
            </a:extLst>
          </p:cNvPr>
          <p:cNvCxnSpPr/>
          <p:nvPr/>
        </p:nvCxnSpPr>
        <p:spPr>
          <a:xfrm flipH="1" flipV="1">
            <a:off x="5796136" y="4365104"/>
            <a:ext cx="1368152" cy="101611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18BEE0-702B-3349-877B-2C730B5B8BC0}"/>
              </a:ext>
            </a:extLst>
          </p:cNvPr>
          <p:cNvCxnSpPr/>
          <p:nvPr/>
        </p:nvCxnSpPr>
        <p:spPr>
          <a:xfrm flipH="1" flipV="1">
            <a:off x="6804248" y="4221088"/>
            <a:ext cx="360040" cy="116012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1CE45E-E240-F945-9E9C-62D56FEC4E31}"/>
              </a:ext>
            </a:extLst>
          </p:cNvPr>
          <p:cNvSpPr txBox="1"/>
          <p:nvPr/>
        </p:nvSpPr>
        <p:spPr>
          <a:xfrm>
            <a:off x="3394647" y="5242715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200" dirty="0">
                <a:solidFill>
                  <a:prstClr val="black"/>
                </a:solidFill>
              </a:rPr>
              <a:t>Blas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8B006B-2B55-564A-AE96-CAAA914A0107}"/>
              </a:ext>
            </a:extLst>
          </p:cNvPr>
          <p:cNvSpPr txBox="1"/>
          <p:nvPr/>
        </p:nvSpPr>
        <p:spPr>
          <a:xfrm>
            <a:off x="1257706" y="2348880"/>
            <a:ext cx="369332" cy="17281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y-GB" sz="1200" dirty="0">
                <a:solidFill>
                  <a:prstClr val="black"/>
                </a:solidFill>
              </a:rPr>
              <a:t>Nifer y pleidleisiau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7D75CF-54C4-AF44-AA05-CAD7FF0CF6A1}"/>
              </a:ext>
            </a:extLst>
          </p:cNvPr>
          <p:cNvCxnSpPr>
            <a:cxnSpLocks/>
          </p:cNvCxnSpPr>
          <p:nvPr/>
        </p:nvCxnSpPr>
        <p:spPr>
          <a:xfrm>
            <a:off x="1619672" y="2132856"/>
            <a:ext cx="1440160" cy="2716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xplosion 1 5">
            <a:extLst>
              <a:ext uri="{FF2B5EF4-FFF2-40B4-BE49-F238E27FC236}">
                <a16:creationId xmlns:a16="http://schemas.microsoft.com/office/drawing/2014/main" id="{AC06107B-F75F-E445-8B7B-5A4E2B9B75DD}"/>
              </a:ext>
            </a:extLst>
          </p:cNvPr>
          <p:cNvSpPr/>
          <p:nvPr/>
        </p:nvSpPr>
        <p:spPr>
          <a:xfrm>
            <a:off x="439804" y="4942388"/>
            <a:ext cx="2187980" cy="1654963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1B0A9-8C75-E346-A180-76A6011C3C83}"/>
              </a:ext>
            </a:extLst>
          </p:cNvPr>
          <p:cNvSpPr txBox="1"/>
          <p:nvPr/>
        </p:nvSpPr>
        <p:spPr>
          <a:xfrm>
            <a:off x="899592" y="5419265"/>
            <a:ext cx="129614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Mae’r raddfa’n cynyddu’n rheolaidd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091C852B-5867-FA46-9A5E-4AFDB34B9455}"/>
              </a:ext>
            </a:extLst>
          </p:cNvPr>
          <p:cNvSpPr/>
          <p:nvPr/>
        </p:nvSpPr>
        <p:spPr>
          <a:xfrm>
            <a:off x="6372200" y="5013354"/>
            <a:ext cx="2088232" cy="1286538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67003-98EF-B741-B0C6-18EADCC97747}"/>
              </a:ext>
            </a:extLst>
          </p:cNvPr>
          <p:cNvSpPr txBox="1"/>
          <p:nvPr/>
        </p:nvSpPr>
        <p:spPr>
          <a:xfrm>
            <a:off x="6660232" y="5373216"/>
            <a:ext cx="14690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Categorïau arwahanol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EF5F479D-38B3-8D4F-B4CE-2A75A2D5EBCB}"/>
              </a:ext>
            </a:extLst>
          </p:cNvPr>
          <p:cNvSpPr/>
          <p:nvPr/>
        </p:nvSpPr>
        <p:spPr>
          <a:xfrm>
            <a:off x="7092280" y="1175496"/>
            <a:ext cx="2044169" cy="1893464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1148D-3E2D-254A-9C8F-8F7766848D32}"/>
              </a:ext>
            </a:extLst>
          </p:cNvPr>
          <p:cNvSpPr txBox="1"/>
          <p:nvPr/>
        </p:nvSpPr>
        <p:spPr>
          <a:xfrm>
            <a:off x="7380312" y="1746857"/>
            <a:ext cx="1368152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Gall bariau fod yn fertigol neu’n llorweddol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72BB1573-81E0-9E45-9DC0-52A6C996454D}"/>
              </a:ext>
            </a:extLst>
          </p:cNvPr>
          <p:cNvSpPr/>
          <p:nvPr/>
        </p:nvSpPr>
        <p:spPr>
          <a:xfrm>
            <a:off x="295583" y="1412776"/>
            <a:ext cx="2260193" cy="1409298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8F0B-83B0-0F48-B74E-32127139327F}"/>
              </a:ext>
            </a:extLst>
          </p:cNvPr>
          <p:cNvSpPr txBox="1"/>
          <p:nvPr/>
        </p:nvSpPr>
        <p:spPr>
          <a:xfrm>
            <a:off x="611560" y="1813962"/>
            <a:ext cx="14606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Gwagleoedd rhwng bariau</a:t>
            </a:r>
          </a:p>
        </p:txBody>
      </p:sp>
    </p:spTree>
    <p:extLst>
      <p:ext uri="{BB962C8B-B14F-4D97-AF65-F5344CB8AC3E}">
        <p14:creationId xmlns:p14="http://schemas.microsoft.com/office/powerpoint/2010/main" val="37860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 animBg="1"/>
      <p:bldP spid="8" grpId="0"/>
      <p:bldP spid="12" grpId="0" animBg="1"/>
      <p:bldP spid="13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5E82-64A3-CD47-9F4D-5FBBC69B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000" dirty="0"/>
              <a:t>Pa deitl y dylem ei roi i’r siart bar hon?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D4539D-3C3B-CA44-8333-2D9667B28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427078"/>
              </p:ext>
            </p:extLst>
          </p:nvPr>
        </p:nvGraphicFramePr>
        <p:xfrm>
          <a:off x="1230780" y="1973140"/>
          <a:ext cx="6653588" cy="383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11C40A-6E6E-2546-9DED-FCB5B7541D09}"/>
              </a:ext>
            </a:extLst>
          </p:cNvPr>
          <p:cNvCxnSpPr/>
          <p:nvPr/>
        </p:nvCxnSpPr>
        <p:spPr>
          <a:xfrm flipH="1" flipV="1">
            <a:off x="7523601" y="6250675"/>
            <a:ext cx="11815" cy="5864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FE8B32-BB10-AD41-8321-7C9A9F738DD4}"/>
              </a:ext>
            </a:extLst>
          </p:cNvPr>
          <p:cNvCxnSpPr/>
          <p:nvPr/>
        </p:nvCxnSpPr>
        <p:spPr>
          <a:xfrm flipH="1" flipV="1">
            <a:off x="7448276" y="6216279"/>
            <a:ext cx="87140" cy="5532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DE9AE5-457A-814F-87D5-8711B27E3B6D}"/>
              </a:ext>
            </a:extLst>
          </p:cNvPr>
          <p:cNvCxnSpPr/>
          <p:nvPr/>
        </p:nvCxnSpPr>
        <p:spPr>
          <a:xfrm flipV="1">
            <a:off x="1655676" y="6201074"/>
            <a:ext cx="235228" cy="7053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654BCF-4737-A842-8278-1DF376BB735F}"/>
              </a:ext>
            </a:extLst>
          </p:cNvPr>
          <p:cNvCxnSpPr>
            <a:cxnSpLocks/>
          </p:cNvCxnSpPr>
          <p:nvPr/>
        </p:nvCxnSpPr>
        <p:spPr>
          <a:xfrm flipV="1">
            <a:off x="1547664" y="4437112"/>
            <a:ext cx="576064" cy="108012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0A3E1B-A0CE-3347-B331-4CB246CB9F9B}"/>
              </a:ext>
            </a:extLst>
          </p:cNvPr>
          <p:cNvCxnSpPr>
            <a:cxnSpLocks/>
          </p:cNvCxnSpPr>
          <p:nvPr/>
        </p:nvCxnSpPr>
        <p:spPr>
          <a:xfrm>
            <a:off x="1475656" y="2204864"/>
            <a:ext cx="864096" cy="10801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A02DA3-8F68-0F46-B59A-63A6A48EC85D}"/>
              </a:ext>
            </a:extLst>
          </p:cNvPr>
          <p:cNvCxnSpPr>
            <a:cxnSpLocks/>
          </p:cNvCxnSpPr>
          <p:nvPr/>
        </p:nvCxnSpPr>
        <p:spPr>
          <a:xfrm flipH="1">
            <a:off x="5076056" y="2132856"/>
            <a:ext cx="2736304" cy="93610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CC385F1-8C0D-BC47-A9EF-D7ADE76CE047}"/>
              </a:ext>
            </a:extLst>
          </p:cNvPr>
          <p:cNvCxnSpPr>
            <a:cxnSpLocks/>
          </p:cNvCxnSpPr>
          <p:nvPr/>
        </p:nvCxnSpPr>
        <p:spPr>
          <a:xfrm flipH="1" flipV="1">
            <a:off x="6012160" y="5301208"/>
            <a:ext cx="1512168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5291C5-4441-B848-8E4B-DC24CB1A54EA}"/>
              </a:ext>
            </a:extLst>
          </p:cNvPr>
          <p:cNvCxnSpPr>
            <a:cxnSpLocks/>
          </p:cNvCxnSpPr>
          <p:nvPr/>
        </p:nvCxnSpPr>
        <p:spPr>
          <a:xfrm flipH="1" flipV="1">
            <a:off x="7092280" y="5221202"/>
            <a:ext cx="504056" cy="72807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xplosion 1 14">
            <a:extLst>
              <a:ext uri="{FF2B5EF4-FFF2-40B4-BE49-F238E27FC236}">
                <a16:creationId xmlns:a16="http://schemas.microsoft.com/office/drawing/2014/main" id="{08C9BEA6-F70B-FB47-A162-5D89B67E0D36}"/>
              </a:ext>
            </a:extLst>
          </p:cNvPr>
          <p:cNvSpPr/>
          <p:nvPr/>
        </p:nvSpPr>
        <p:spPr>
          <a:xfrm>
            <a:off x="295583" y="1412776"/>
            <a:ext cx="2260193" cy="1409298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314FAD-5D2F-B14B-86A9-09B8506948C6}"/>
              </a:ext>
            </a:extLst>
          </p:cNvPr>
          <p:cNvSpPr txBox="1"/>
          <p:nvPr/>
        </p:nvSpPr>
        <p:spPr>
          <a:xfrm>
            <a:off x="611560" y="1813962"/>
            <a:ext cx="14606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Gwagleoedd rhwng bariau</a:t>
            </a:r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53332D0-1BFA-9647-AC66-23ACC9C908EB}"/>
              </a:ext>
            </a:extLst>
          </p:cNvPr>
          <p:cNvSpPr/>
          <p:nvPr/>
        </p:nvSpPr>
        <p:spPr>
          <a:xfrm>
            <a:off x="6588224" y="5157192"/>
            <a:ext cx="2187980" cy="1654963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81138F-323D-D045-8226-E63A70F41F9B}"/>
              </a:ext>
            </a:extLst>
          </p:cNvPr>
          <p:cNvSpPr txBox="1"/>
          <p:nvPr/>
        </p:nvSpPr>
        <p:spPr>
          <a:xfrm>
            <a:off x="7048012" y="5634069"/>
            <a:ext cx="129614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Mae’r raddfa’n cynyddu’n rheolaidd</a:t>
            </a:r>
          </a:p>
        </p:txBody>
      </p:sp>
      <p:sp>
        <p:nvSpPr>
          <p:cNvPr id="19" name="Explosion 1 18">
            <a:extLst>
              <a:ext uri="{FF2B5EF4-FFF2-40B4-BE49-F238E27FC236}">
                <a16:creationId xmlns:a16="http://schemas.microsoft.com/office/drawing/2014/main" id="{22ED51AB-1BE2-A545-A0B5-6B0F0899634E}"/>
              </a:ext>
            </a:extLst>
          </p:cNvPr>
          <p:cNvSpPr/>
          <p:nvPr/>
        </p:nvSpPr>
        <p:spPr>
          <a:xfrm>
            <a:off x="251520" y="5013354"/>
            <a:ext cx="2088232" cy="1286538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054EEF-96A1-4C4E-9D36-DB9ADFBF0A2E}"/>
              </a:ext>
            </a:extLst>
          </p:cNvPr>
          <p:cNvSpPr txBox="1"/>
          <p:nvPr/>
        </p:nvSpPr>
        <p:spPr>
          <a:xfrm>
            <a:off x="539552" y="5373216"/>
            <a:ext cx="14690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Categorïau arwahanol</a:t>
            </a:r>
          </a:p>
        </p:txBody>
      </p:sp>
      <p:sp>
        <p:nvSpPr>
          <p:cNvPr id="21" name="Explosion 1 20">
            <a:extLst>
              <a:ext uri="{FF2B5EF4-FFF2-40B4-BE49-F238E27FC236}">
                <a16:creationId xmlns:a16="http://schemas.microsoft.com/office/drawing/2014/main" id="{81D49D26-2CA4-5F4C-8133-25A49DEF8498}"/>
              </a:ext>
            </a:extLst>
          </p:cNvPr>
          <p:cNvSpPr/>
          <p:nvPr/>
        </p:nvSpPr>
        <p:spPr>
          <a:xfrm>
            <a:off x="7092280" y="1175496"/>
            <a:ext cx="2044169" cy="1893464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1122E3-2D5D-9845-A91F-78B0FF912197}"/>
              </a:ext>
            </a:extLst>
          </p:cNvPr>
          <p:cNvSpPr txBox="1"/>
          <p:nvPr/>
        </p:nvSpPr>
        <p:spPr>
          <a:xfrm>
            <a:off x="7380312" y="1746857"/>
            <a:ext cx="1368152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Gall bariau fod yn fertigol neu’n llorweddol</a:t>
            </a:r>
          </a:p>
        </p:txBody>
      </p:sp>
    </p:spTree>
    <p:extLst>
      <p:ext uri="{BB962C8B-B14F-4D97-AF65-F5344CB8AC3E}">
        <p14:creationId xmlns:p14="http://schemas.microsoft.com/office/powerpoint/2010/main" val="38353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630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Cam 5: Ymchwilio i ddewisiadau defnyddwyr</vt:lpstr>
      <vt:lpstr>Amcanion dysgu</vt:lpstr>
      <vt:lpstr>Ymchwil y farchnad</vt:lpstr>
      <vt:lpstr>Tasg 1: casglu data</vt:lpstr>
      <vt:lpstr>Siartiau tali</vt:lpstr>
      <vt:lpstr>Tasg 2: Her bar siocled!</vt:lpstr>
      <vt:lpstr>Tasg 3: Llunio siart bar</vt:lpstr>
      <vt:lpstr>Pa deitl y dylem ei roi i’r siart bar hon?</vt:lpstr>
      <vt:lpstr>Pa deitl y dylem ei roi i’r siart bar hon?</vt:lpstr>
      <vt:lpstr>Tasg 4: Dod i benderfyniad terfynol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74</cp:revision>
  <dcterms:created xsi:type="dcterms:W3CDTF">2019-10-23T13:59:40Z</dcterms:created>
  <dcterms:modified xsi:type="dcterms:W3CDTF">2019-12-08T13:46:03Z</dcterms:modified>
</cp:coreProperties>
</file>